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7" r:id="rId2"/>
    <p:sldId id="274" r:id="rId3"/>
    <p:sldId id="275" r:id="rId4"/>
    <p:sldId id="276" r:id="rId5"/>
    <p:sldId id="278" r:id="rId6"/>
    <p:sldId id="277" r:id="rId7"/>
    <p:sldId id="27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FDD"/>
    <a:srgbClr val="4C4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2878"/>
  </p:normalViewPr>
  <p:slideViewPr>
    <p:cSldViewPr snapToGrid="0" snapToObjects="1">
      <p:cViewPr>
        <p:scale>
          <a:sx n="94" d="100"/>
          <a:sy n="94" d="100"/>
        </p:scale>
        <p:origin x="92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A30F4-CFAF-E549-8BE5-D7C983EEC77B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10BD2-8B60-6B41-BA5A-0DDFC4F9B3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9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10BD2-8B60-6B41-BA5A-0DDFC4F9B3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6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10BD2-8B60-6B41-BA5A-0DDFC4F9B3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3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E2025-7B58-2B4B-858B-EFA136D13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5B7398-2D14-974C-BA61-9B2B4D77A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AFA202-6BBC-6045-95F9-1F23C335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7D8273-019A-1D41-A8BF-9722A5F4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9C2D7-48BE-104B-BB98-AE2F77BB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99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7FFDF-24DE-2F48-BD45-07E90BFC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3E213A-D576-B94C-8F01-918053230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7FFFE-9520-CC47-A9C4-27C4D383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8C2C3E-60FC-4F43-A5D7-B750F7B5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91A73-6674-1042-9ABB-FE6464D9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9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5E6B0E-52A9-C749-BDBD-BAF85291E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C004DA-3C68-4D48-BD5A-8448C2819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82145-35BD-E842-B785-52A37F9E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889504-BADF-604F-8B8F-699AD01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FB1449-876C-E445-910F-446653B2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7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538CD-902F-5A4F-8CA3-EB07B8C8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A4C05-7B0D-784F-80DE-F9D3B98C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5B0CB-060B-1741-BA12-BBE7B435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D34002-F4A3-F448-AF85-87FEEA70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4A7B3-F65D-5940-95DF-E14C9EC8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62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A81CC-4F3B-AF48-A90A-52DE9E01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B491A4-4E85-2743-BFC4-0AF03110B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F4FDDF-D745-784B-A51A-628D70D3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DC8B0-1A90-8A40-A317-0E39AAD3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7FD10B-6A46-C548-AFC0-D51E0118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65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33F34-0085-614F-9D8B-642A8998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9FB992-1AFA-204A-A5E1-5CAFDCE8D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9EF710-CE5D-CE49-B2E3-FF513165C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47EE3E-5C63-974A-B0A7-740B3B77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C17F9-B9C6-104D-B800-FDB407C0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5745ED-CBBA-BC4E-8851-F28D72AD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30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585A5-A5E9-6645-A5EE-09F42635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6CC35-BD33-6A4C-B9BB-721853C2F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AB1EF9-BE57-7142-945E-D9A5B7BD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4198CE-B855-1F45-8ECF-3F41A82C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852A4-CE19-DB43-A38F-7D15C31B0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B0A131-56BF-6342-B5F1-D8A52220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00B548-6C05-BA41-B128-AC68F46F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A4026E-A99C-5849-B5EE-EA358AC6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89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54C4E-2D9E-ED4B-B537-E97C5FCE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D0F33A-54E2-DC4D-8613-048CA110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3BAF38-1F2C-E04F-AD82-0C590B85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A8761B-BD10-B647-B09F-F33C3FF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70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A3B277-CC51-A449-A9AE-5CF033CE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3579026-996D-4049-A43A-4BFD356F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337CBC-D9AD-8745-A7E4-EE1C07B5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53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E6EB9-F7BE-5D4C-9D3A-132DE416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3A805D-1EB9-A342-B083-9D45E258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3BD2A-D8F1-BB4D-9E06-719B5AD06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71697-AB3B-B141-89CE-F65FD218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D666E-962E-8B4D-A61F-BE9F6C81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A0F36C-192B-514E-B2A8-EA4092F4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11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C8B89-A34A-4045-AC3B-8753DBB2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31F64-F520-BC4D-9EE5-0D587C29D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AC71B-82C0-6B40-A4E5-B6F0499CD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D04671-0482-194E-A49F-F2690C0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977168-15AA-6D47-8822-7AE6E66D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85C14E-97B3-454F-8419-68E07EE0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68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C84F89-315C-6442-83A9-235DA49B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4B08BE-1D49-E34A-AF4C-9BD870EB8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F5AC92-B203-A845-B584-502A5C105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5C338-1A36-5E49-BDBB-6E99B25549D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8E66F2-30F9-E042-BF5A-76F8C710A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DF895-0111-AF41-A694-D1D478159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60C9-7741-8646-A6D4-20DCE016CD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98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CF83AE-20A2-1947-9C05-311C8066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048066-D3EE-8842-98E8-A0F1D98130DA}"/>
              </a:ext>
            </a:extLst>
          </p:cNvPr>
          <p:cNvSpPr txBox="1"/>
          <p:nvPr/>
        </p:nvSpPr>
        <p:spPr>
          <a:xfrm>
            <a:off x="9477892" y="0"/>
            <a:ext cx="3388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EDDFDD"/>
                </a:solidFill>
              </a:rPr>
              <a:t>Task 7 Prototype </a:t>
            </a:r>
            <a:r>
              <a:rPr lang="de-DE" sz="1600" dirty="0" err="1">
                <a:solidFill>
                  <a:srgbClr val="EDDFDD"/>
                </a:solidFill>
              </a:rPr>
              <a:t>Enhancement</a:t>
            </a:r>
            <a:endParaRPr lang="de-DE" sz="1600" dirty="0">
              <a:solidFill>
                <a:srgbClr val="EDDFDD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A00249-9CAD-6143-BF10-397D4AF32E90}"/>
              </a:ext>
            </a:extLst>
          </p:cNvPr>
          <p:cNvSpPr txBox="1"/>
          <p:nvPr/>
        </p:nvSpPr>
        <p:spPr>
          <a:xfrm>
            <a:off x="0" y="6519446"/>
            <a:ext cx="126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EDDFDD"/>
                </a:solidFill>
              </a:rPr>
              <a:t>Yeram</a:t>
            </a:r>
            <a:r>
              <a:rPr lang="de-DE" sz="1600" dirty="0">
                <a:solidFill>
                  <a:srgbClr val="EDDFDD"/>
                </a:solidFill>
              </a:rPr>
              <a:t> In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8D7C2C-7371-6244-B75C-158D9887C5A2}"/>
              </a:ext>
            </a:extLst>
          </p:cNvPr>
          <p:cNvSpPr txBox="1"/>
          <p:nvPr/>
        </p:nvSpPr>
        <p:spPr>
          <a:xfrm>
            <a:off x="9251842" y="5642283"/>
            <a:ext cx="28460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EDDFDD"/>
                </a:solidFill>
              </a:rPr>
              <a:t>Prototype</a:t>
            </a:r>
            <a:r>
              <a:rPr lang="de-DE" sz="1400" dirty="0">
                <a:solidFill>
                  <a:srgbClr val="EDDFDD"/>
                </a:solidFill>
              </a:rPr>
              <a:t>:</a:t>
            </a:r>
          </a:p>
          <a:p>
            <a:r>
              <a:rPr lang="de-DE" sz="1200" dirty="0">
                <a:solidFill>
                  <a:srgbClr val="EDDFDD"/>
                </a:solidFill>
              </a:rPr>
              <a:t>https://</a:t>
            </a:r>
            <a:r>
              <a:rPr lang="de-DE" sz="1200" dirty="0" err="1">
                <a:solidFill>
                  <a:srgbClr val="EDDFDD"/>
                </a:solidFill>
              </a:rPr>
              <a:t>www.figma.com</a:t>
            </a:r>
            <a:r>
              <a:rPr lang="de-DE" sz="1200" dirty="0">
                <a:solidFill>
                  <a:srgbClr val="EDDFDD"/>
                </a:solidFill>
              </a:rPr>
              <a:t>/</a:t>
            </a:r>
            <a:r>
              <a:rPr lang="de-DE" sz="1200" dirty="0" err="1">
                <a:solidFill>
                  <a:srgbClr val="EDDFDD"/>
                </a:solidFill>
              </a:rPr>
              <a:t>proto</a:t>
            </a:r>
            <a:r>
              <a:rPr lang="de-DE" sz="1200" dirty="0">
                <a:solidFill>
                  <a:srgbClr val="EDDFDD"/>
                </a:solidFill>
              </a:rPr>
              <a:t>/W6c9aWbG3DbMUNByE7gxRz/Task-6-and-7-Final?node-id=314%3A1422&amp;scaling=min-zoom </a:t>
            </a:r>
          </a:p>
        </p:txBody>
      </p:sp>
    </p:spTree>
    <p:extLst>
      <p:ext uri="{BB962C8B-B14F-4D97-AF65-F5344CB8AC3E}">
        <p14:creationId xmlns:p14="http://schemas.microsoft.com/office/powerpoint/2010/main" val="109267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5D1307F-8158-5340-9A45-391C8CF6468B}"/>
              </a:ext>
            </a:extLst>
          </p:cNvPr>
          <p:cNvSpPr txBox="1"/>
          <p:nvPr/>
        </p:nvSpPr>
        <p:spPr>
          <a:xfrm>
            <a:off x="600891" y="649451"/>
            <a:ext cx="1159110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4C433A"/>
                </a:solidFill>
              </a:rPr>
              <a:t>Interaktive Infografik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4C433A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4C433A"/>
                </a:solidFill>
              </a:rPr>
              <a:t>Eine kleine Reise durch das Thema „Fast Fashion“.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4C433A"/>
                </a:solidFill>
              </a:rPr>
              <a:t>Diese interaktive Infografik zeigt den Usern/innen verschiedene Facts über Textilabfall und Wasserverschmutzung.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4C433A"/>
                </a:solidFill>
              </a:rPr>
              <a:t>Mit dieser Infografik bekommt der Nutzer/in einen Überblick, wie Fast-Fashion-Produkte produziert werden, wie viel Textilabfall jährlich in Europa entsteht und wie das Wasser durch die Textilindustrie verschmutzt wird!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4C433A"/>
                </a:solidFill>
              </a:rPr>
              <a:t>Diese Infografik soll das Interesse für das Thema „Fast Fashion“ wecken und auf die dadurch entstehenden Probleme Aufmerksam machen.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FC8985-87E3-7D4C-B40D-D672434A9783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7598F4-FFB1-FE49-8224-4CFF11166D93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90939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7E5485C-5CB2-F540-A948-FE895C060E9E}"/>
              </a:ext>
            </a:extLst>
          </p:cNvPr>
          <p:cNvSpPr txBox="1"/>
          <p:nvPr/>
        </p:nvSpPr>
        <p:spPr>
          <a:xfrm>
            <a:off x="383431" y="564968"/>
            <a:ext cx="114251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b="1" dirty="0">
                <a:solidFill>
                  <a:srgbClr val="4C433A"/>
                </a:solidFill>
              </a:rPr>
              <a:t>Top </a:t>
            </a:r>
            <a:r>
              <a:rPr lang="de-DE" b="1" dirty="0" err="1">
                <a:solidFill>
                  <a:srgbClr val="4C433A"/>
                </a:solidFill>
              </a:rPr>
              <a:t>Findings</a:t>
            </a:r>
            <a:r>
              <a:rPr lang="de-DE" b="1" dirty="0">
                <a:solidFill>
                  <a:srgbClr val="4C433A"/>
                </a:solidFill>
              </a:rPr>
              <a:t> aus dem User-</a:t>
            </a:r>
            <a:r>
              <a:rPr lang="de-DE" b="1" dirty="0" err="1">
                <a:solidFill>
                  <a:srgbClr val="4C433A"/>
                </a:solidFill>
              </a:rPr>
              <a:t>Testing</a:t>
            </a:r>
            <a:endParaRPr lang="de-DE" b="1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 </a:t>
            </a:r>
            <a:endParaRPr lang="de-DE" dirty="0">
              <a:solidFill>
                <a:srgbClr val="4C433A"/>
              </a:solidFill>
            </a:endParaRPr>
          </a:p>
          <a:p>
            <a:pPr lvl="0"/>
            <a:r>
              <a:rPr lang="de-DE" b="1" dirty="0">
                <a:solidFill>
                  <a:srgbClr val="4C433A"/>
                </a:solidFill>
              </a:rPr>
              <a:t>1. Navigation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 1.1Die Navigations-Punkte, die sich unterhalb des Pfeils auf der rechten Seite befinden, </a:t>
            </a:r>
          </a:p>
          <a:p>
            <a:r>
              <a:rPr lang="de-DE" i="1" dirty="0">
                <a:solidFill>
                  <a:srgbClr val="4C433A"/>
                </a:solidFill>
              </a:rPr>
              <a:t> weisen nicht daraufhin welche Informationen auf welcher Seite sind.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1.2Mann kann nicht direkt zu der gewünschten Seite gehen, sondern man muss alle Seiten durchklicken.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 </a:t>
            </a:r>
            <a:endParaRPr lang="de-DE" dirty="0">
              <a:solidFill>
                <a:srgbClr val="4C433A"/>
              </a:solidFill>
            </a:endParaRPr>
          </a:p>
          <a:p>
            <a:pPr lvl="0"/>
            <a:r>
              <a:rPr lang="de-DE" b="1" dirty="0">
                <a:solidFill>
                  <a:srgbClr val="4C433A"/>
                </a:solidFill>
              </a:rPr>
              <a:t>2. Buttons</a:t>
            </a:r>
          </a:p>
          <a:p>
            <a:pPr lvl="0"/>
            <a:r>
              <a:rPr lang="de-DE" i="1" dirty="0">
                <a:solidFill>
                  <a:srgbClr val="4C433A"/>
                </a:solidFill>
              </a:rPr>
              <a:t>2.1 Es ist unklar, was hinter dem Fragezeichen (Unten rechts) steht. 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2.2.Die Reaktionszeit des Filterbereichs ist zu lang. 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i="1" dirty="0">
                <a:solidFill>
                  <a:srgbClr val="4C433A"/>
                </a:solidFill>
              </a:rPr>
              <a:t>2.3 Manche Buttons sind farblich nicht gut erkennbar.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b="1" dirty="0">
                <a:solidFill>
                  <a:srgbClr val="4C433A"/>
                </a:solidFill>
              </a:rPr>
              <a:t> </a:t>
            </a:r>
            <a:endParaRPr lang="de-DE" dirty="0">
              <a:solidFill>
                <a:srgbClr val="4C433A"/>
              </a:solidFill>
            </a:endParaRPr>
          </a:p>
          <a:p>
            <a:r>
              <a:rPr lang="de-DE" b="1" dirty="0">
                <a:solidFill>
                  <a:srgbClr val="4C433A"/>
                </a:solidFill>
              </a:rPr>
              <a:t>3. Größe der Grafik</a:t>
            </a:r>
            <a:endParaRPr lang="de-DE" dirty="0">
              <a:solidFill>
                <a:srgbClr val="4C433A"/>
              </a:solidFill>
            </a:endParaRPr>
          </a:p>
          <a:p>
            <a:pPr lvl="0"/>
            <a:r>
              <a:rPr lang="de-DE" i="1" dirty="0">
                <a:solidFill>
                  <a:srgbClr val="4C433A"/>
                </a:solidFill>
              </a:rPr>
              <a:t>3.1 Die Infografik passt nicht immer in den Bildschirm.</a:t>
            </a:r>
            <a:endParaRPr lang="de-DE" dirty="0">
              <a:solidFill>
                <a:srgbClr val="4C433A"/>
              </a:solidFill>
            </a:endParaRPr>
          </a:p>
          <a:p>
            <a:pPr lvl="0"/>
            <a:r>
              <a:rPr lang="de-DE" i="1" dirty="0">
                <a:solidFill>
                  <a:srgbClr val="4C433A"/>
                </a:solidFill>
              </a:rPr>
              <a:t>3.2 Die Größe der Infografik passt sich nicht an.</a:t>
            </a:r>
            <a:endParaRPr lang="de-DE" dirty="0">
              <a:solidFill>
                <a:srgbClr val="4C433A"/>
              </a:solidFill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5C90DE2-A042-2D4F-AA43-7FC940D8C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56553"/>
              </p:ext>
            </p:extLst>
          </p:nvPr>
        </p:nvGraphicFramePr>
        <p:xfrm>
          <a:off x="10436969" y="1260324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24142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CC43BB0-F910-8C40-9835-104E2827F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81104"/>
              </p:ext>
            </p:extLst>
          </p:nvPr>
        </p:nvGraphicFramePr>
        <p:xfrm>
          <a:off x="10436969" y="1909718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B63B0E0-B71A-304D-86E4-734AB857E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12278"/>
              </p:ext>
            </p:extLst>
          </p:nvPr>
        </p:nvGraphicFramePr>
        <p:xfrm>
          <a:off x="10436969" y="2528727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AF29417-2431-5C46-9802-BF2C13E7A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50747"/>
              </p:ext>
            </p:extLst>
          </p:nvPr>
        </p:nvGraphicFramePr>
        <p:xfrm>
          <a:off x="10436969" y="2868617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7477B8F-8F57-1646-AEF4-754049DAA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344633"/>
              </p:ext>
            </p:extLst>
          </p:nvPr>
        </p:nvGraphicFramePr>
        <p:xfrm>
          <a:off x="10436969" y="3208507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0BBD3A8-C6BB-CF49-8598-729AB3C5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03336"/>
              </p:ext>
            </p:extLst>
          </p:nvPr>
        </p:nvGraphicFramePr>
        <p:xfrm>
          <a:off x="10436969" y="3888287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787045E-32EF-F04C-A23E-6A456D46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44368"/>
              </p:ext>
            </p:extLst>
          </p:nvPr>
        </p:nvGraphicFramePr>
        <p:xfrm>
          <a:off x="10436969" y="4228177"/>
          <a:ext cx="13716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296672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3957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EDDFD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DD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1316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4F5131C-72C1-BB46-A13A-A10682B727D8}"/>
              </a:ext>
            </a:extLst>
          </p:cNvPr>
          <p:cNvSpPr txBox="1"/>
          <p:nvPr/>
        </p:nvSpPr>
        <p:spPr>
          <a:xfrm>
            <a:off x="10391186" y="1041976"/>
            <a:ext cx="180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    Zeit       Ressource</a:t>
            </a:r>
          </a:p>
        </p:txBody>
      </p:sp>
      <p:pic>
        <p:nvPicPr>
          <p:cNvPr id="13" name="Grafik 12" descr="Abzeichen Tick1 mit einfarbiger Füllung">
            <a:extLst>
              <a:ext uri="{FF2B5EF4-FFF2-40B4-BE49-F238E27FC236}">
                <a16:creationId xmlns:a16="http://schemas.microsoft.com/office/drawing/2014/main" id="{88D6702C-3BE7-B147-9AB0-9CFC49947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03" y="1257812"/>
            <a:ext cx="378941" cy="378941"/>
          </a:xfrm>
          <a:prstGeom prst="rect">
            <a:avLst/>
          </a:prstGeom>
        </p:spPr>
      </p:pic>
      <p:pic>
        <p:nvPicPr>
          <p:cNvPr id="15" name="Grafik 14" descr="Marke Kreuz mit einfarbiger Füllung">
            <a:extLst>
              <a:ext uri="{FF2B5EF4-FFF2-40B4-BE49-F238E27FC236}">
                <a16:creationId xmlns:a16="http://schemas.microsoft.com/office/drawing/2014/main" id="{B99BAB96-4936-9E45-8F2C-3277FF477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603" y="2851881"/>
            <a:ext cx="382496" cy="382496"/>
          </a:xfrm>
          <a:prstGeom prst="rect">
            <a:avLst/>
          </a:prstGeom>
        </p:spPr>
      </p:pic>
      <p:pic>
        <p:nvPicPr>
          <p:cNvPr id="16" name="Grafik 15" descr="Abzeichen Tick1 mit einfarbiger Füllung">
            <a:extLst>
              <a:ext uri="{FF2B5EF4-FFF2-40B4-BE49-F238E27FC236}">
                <a16:creationId xmlns:a16="http://schemas.microsoft.com/office/drawing/2014/main" id="{D2FB52F0-FD10-FB45-87BE-D6D6A9C54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1593" y="1247143"/>
            <a:ext cx="378941" cy="378941"/>
          </a:xfrm>
          <a:prstGeom prst="rect">
            <a:avLst/>
          </a:prstGeom>
        </p:spPr>
      </p:pic>
      <p:pic>
        <p:nvPicPr>
          <p:cNvPr id="17" name="Grafik 16" descr="Abzeichen Tick1 mit einfarbiger Füllung">
            <a:extLst>
              <a:ext uri="{FF2B5EF4-FFF2-40B4-BE49-F238E27FC236}">
                <a16:creationId xmlns:a16="http://schemas.microsoft.com/office/drawing/2014/main" id="{B2FD7828-2C4D-2345-93B5-BB0EFA3DB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03" y="1912472"/>
            <a:ext cx="378941" cy="378941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1F4A74F-D4D0-BB44-B455-2F652CA2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1593" y="1901803"/>
            <a:ext cx="378941" cy="378941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73D830AE-D781-7948-8DDE-6B5C8F781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0158" y="2516534"/>
            <a:ext cx="378941" cy="378941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086CE34D-EA88-2444-8153-CD7D24D95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48" y="2505865"/>
            <a:ext cx="378941" cy="378941"/>
          </a:xfrm>
          <a:prstGeom prst="rect">
            <a:avLst/>
          </a:prstGeom>
        </p:spPr>
      </p:pic>
      <p:pic>
        <p:nvPicPr>
          <p:cNvPr id="21" name="Grafik 20" descr="Marke Kreuz mit einfarbiger Füllung">
            <a:extLst>
              <a:ext uri="{FF2B5EF4-FFF2-40B4-BE49-F238E27FC236}">
                <a16:creationId xmlns:a16="http://schemas.microsoft.com/office/drawing/2014/main" id="{61026E35-84F8-B046-AA1B-FBC8890FF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8038" y="2855993"/>
            <a:ext cx="382496" cy="382496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3600ADE6-F921-E547-9879-BBAC5208F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0158" y="3197483"/>
            <a:ext cx="378941" cy="378941"/>
          </a:xfrm>
          <a:prstGeom prst="rect">
            <a:avLst/>
          </a:prstGeom>
        </p:spPr>
      </p:pic>
      <p:pic>
        <p:nvPicPr>
          <p:cNvPr id="23" name="Grafik 22" descr="Abzeichen Tick1 mit einfarbiger Füllung">
            <a:extLst>
              <a:ext uri="{FF2B5EF4-FFF2-40B4-BE49-F238E27FC236}">
                <a16:creationId xmlns:a16="http://schemas.microsoft.com/office/drawing/2014/main" id="{9DCC6403-BBFD-1545-BD44-D40354E1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48" y="3186814"/>
            <a:ext cx="378941" cy="378941"/>
          </a:xfrm>
          <a:prstGeom prst="rect">
            <a:avLst/>
          </a:prstGeom>
        </p:spPr>
      </p:pic>
      <p:pic>
        <p:nvPicPr>
          <p:cNvPr id="26" name="Grafik 25" descr="Marke Kreuz mit einfarbiger Füllung">
            <a:extLst>
              <a:ext uri="{FF2B5EF4-FFF2-40B4-BE49-F238E27FC236}">
                <a16:creationId xmlns:a16="http://schemas.microsoft.com/office/drawing/2014/main" id="{C9D6B078-79D5-9349-9A09-78EB3A069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0803" y="3879919"/>
            <a:ext cx="382496" cy="382496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7C86F2B-D37F-EB48-B8AA-100D3A3E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48" y="3883474"/>
            <a:ext cx="378941" cy="378941"/>
          </a:xfrm>
          <a:prstGeom prst="rect">
            <a:avLst/>
          </a:prstGeom>
        </p:spPr>
      </p:pic>
      <p:pic>
        <p:nvPicPr>
          <p:cNvPr id="28" name="Grafik 27" descr="Marke Kreuz mit einfarbiger Füllung">
            <a:extLst>
              <a:ext uri="{FF2B5EF4-FFF2-40B4-BE49-F238E27FC236}">
                <a16:creationId xmlns:a16="http://schemas.microsoft.com/office/drawing/2014/main" id="{558F7B33-F5C5-4844-879B-70394F0ED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0803" y="4223810"/>
            <a:ext cx="382496" cy="382496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48F72A10-9D47-A043-9D45-B2C680CF7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948" y="4227365"/>
            <a:ext cx="378941" cy="37894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74B0ED4-84AC-D841-ADED-ABF4BFE99B6C}"/>
              </a:ext>
            </a:extLst>
          </p:cNvPr>
          <p:cNvSpPr txBox="1"/>
          <p:nvPr/>
        </p:nvSpPr>
        <p:spPr>
          <a:xfrm>
            <a:off x="295748" y="5358610"/>
            <a:ext cx="1200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C433A"/>
                </a:solidFill>
              </a:rPr>
              <a:t>-Aus technischen Gründen konnte das Problem 2.2 nicht gelöst werden (die Verzögerung liegt an dem </a:t>
            </a:r>
            <a:r>
              <a:rPr lang="de-DE" dirty="0" err="1">
                <a:solidFill>
                  <a:srgbClr val="4C433A"/>
                </a:solidFill>
              </a:rPr>
              <a:t>Prototyping</a:t>
            </a:r>
            <a:r>
              <a:rPr lang="de-DE" dirty="0">
                <a:solidFill>
                  <a:srgbClr val="4C433A"/>
                </a:solidFill>
              </a:rPr>
              <a:t>-Tool).</a:t>
            </a:r>
          </a:p>
          <a:p>
            <a:r>
              <a:rPr lang="de-DE" dirty="0">
                <a:solidFill>
                  <a:srgbClr val="4C433A"/>
                </a:solidFill>
              </a:rPr>
              <a:t>-Aus zeitlichen Gründen wurden die Probleme 3.1 und 3.2 nicht gelöst (Der Prototyp wurde nur für eine Desktop-Variante gebaut).</a:t>
            </a:r>
          </a:p>
          <a:p>
            <a:endParaRPr lang="de-DE" dirty="0"/>
          </a:p>
        </p:txBody>
      </p:sp>
      <p:pic>
        <p:nvPicPr>
          <p:cNvPr id="31" name="Grafik 30" descr="Marke Kreuz mit einfarbiger Füllung">
            <a:extLst>
              <a:ext uri="{FF2B5EF4-FFF2-40B4-BE49-F238E27FC236}">
                <a16:creationId xmlns:a16="http://schemas.microsoft.com/office/drawing/2014/main" id="{8CED1718-1D7B-FD45-B51B-54FA8CF47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508" y="452257"/>
            <a:ext cx="292099" cy="292099"/>
          </a:xfrm>
          <a:prstGeom prst="rect">
            <a:avLst/>
          </a:prstGeom>
        </p:spPr>
      </p:pic>
      <p:pic>
        <p:nvPicPr>
          <p:cNvPr id="32" name="Grafik 31" descr="Abzeichen Tick1 mit einfarbiger Füllung">
            <a:extLst>
              <a:ext uri="{FF2B5EF4-FFF2-40B4-BE49-F238E27FC236}">
                <a16:creationId xmlns:a16="http://schemas.microsoft.com/office/drawing/2014/main" id="{92D1FB93-0855-B24E-946F-DBEA52DE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8038" y="455967"/>
            <a:ext cx="289384" cy="289384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259557AF-376D-C145-AEB1-F9CEF56C65DF}"/>
              </a:ext>
            </a:extLst>
          </p:cNvPr>
          <p:cNvSpPr txBox="1"/>
          <p:nvPr/>
        </p:nvSpPr>
        <p:spPr>
          <a:xfrm>
            <a:off x="10349891" y="705020"/>
            <a:ext cx="180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 machbar   schwierig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A804A0B-778A-BB43-B31A-4188A01C0B07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4F8EDF7-880D-8444-B607-72596F533E05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91179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7929C5E-A52C-7049-9FCA-37972517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20" y="655082"/>
            <a:ext cx="4682515" cy="29265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6870F2-BBF2-ED45-BD20-0180AC6D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5" y="655082"/>
            <a:ext cx="4682515" cy="292657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A3CCBF2-F77E-5440-A84F-8DC216ABB945}"/>
              </a:ext>
            </a:extLst>
          </p:cNvPr>
          <p:cNvSpPr txBox="1"/>
          <p:nvPr/>
        </p:nvSpPr>
        <p:spPr>
          <a:xfrm>
            <a:off x="261976" y="159484"/>
            <a:ext cx="480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C433A"/>
                </a:solidFill>
              </a:rPr>
              <a:t>1. Verbesserung der </a:t>
            </a:r>
            <a:r>
              <a:rPr lang="de-DE" b="1" dirty="0">
                <a:solidFill>
                  <a:srgbClr val="4C433A"/>
                </a:solidFill>
              </a:rPr>
              <a:t>Navigation</a:t>
            </a:r>
            <a:r>
              <a:rPr lang="de-DE" dirty="0">
                <a:solidFill>
                  <a:srgbClr val="4C433A"/>
                </a:solidFill>
              </a:rPr>
              <a:t> (Punkt 1.1 &amp; 1.2) 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019CAC81-4413-874E-9780-08F162779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5" y="3645678"/>
            <a:ext cx="4682515" cy="2913491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0AF7E81-090B-4B40-9A21-354795FD6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214" y="3632598"/>
            <a:ext cx="4701321" cy="2926571"/>
          </a:xfrm>
          <a:prstGeom prst="rect">
            <a:avLst/>
          </a:prstGeom>
        </p:spPr>
      </p:pic>
      <p:pic>
        <p:nvPicPr>
          <p:cNvPr id="40" name="Grafik 39" descr="Pfeil: Leichte Kurve mit einfarbiger Füllung">
            <a:extLst>
              <a:ext uri="{FF2B5EF4-FFF2-40B4-BE49-F238E27FC236}">
                <a16:creationId xmlns:a16="http://schemas.microsoft.com/office/drawing/2014/main" id="{44020B25-0E0C-004D-95EC-D675042F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000956"/>
            <a:ext cx="914400" cy="914400"/>
          </a:xfrm>
          <a:prstGeom prst="rect">
            <a:avLst/>
          </a:prstGeom>
        </p:spPr>
      </p:pic>
      <p:pic>
        <p:nvPicPr>
          <p:cNvPr id="42" name="Grafik 41" descr="Pfeil: Leichte Kurve mit einfarbiger Füllung">
            <a:extLst>
              <a:ext uri="{FF2B5EF4-FFF2-40B4-BE49-F238E27FC236}">
                <a16:creationId xmlns:a16="http://schemas.microsoft.com/office/drawing/2014/main" id="{A08D07BE-5AF0-D84B-B0C2-E3E185107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4744156"/>
            <a:ext cx="914400" cy="914400"/>
          </a:xfrm>
          <a:prstGeom prst="rect">
            <a:avLst/>
          </a:prstGeom>
        </p:spPr>
      </p:pic>
      <p:sp>
        <p:nvSpPr>
          <p:cNvPr id="44" name="Ring 43">
            <a:extLst>
              <a:ext uri="{FF2B5EF4-FFF2-40B4-BE49-F238E27FC236}">
                <a16:creationId xmlns:a16="http://schemas.microsoft.com/office/drawing/2014/main" id="{DF69E89D-650D-DA46-8885-A345AB6AC1D7}"/>
              </a:ext>
            </a:extLst>
          </p:cNvPr>
          <p:cNvSpPr/>
          <p:nvPr/>
        </p:nvSpPr>
        <p:spPr>
          <a:xfrm>
            <a:off x="4441706" y="508702"/>
            <a:ext cx="1092414" cy="1059366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Ring 56">
            <a:extLst>
              <a:ext uri="{FF2B5EF4-FFF2-40B4-BE49-F238E27FC236}">
                <a16:creationId xmlns:a16="http://schemas.microsoft.com/office/drawing/2014/main" id="{595BEDF2-6408-2541-B7CB-2D2C81833F11}"/>
              </a:ext>
            </a:extLst>
          </p:cNvPr>
          <p:cNvSpPr/>
          <p:nvPr/>
        </p:nvSpPr>
        <p:spPr>
          <a:xfrm>
            <a:off x="10551207" y="356251"/>
            <a:ext cx="1092414" cy="1059366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8" name="Ring 57">
            <a:extLst>
              <a:ext uri="{FF2B5EF4-FFF2-40B4-BE49-F238E27FC236}">
                <a16:creationId xmlns:a16="http://schemas.microsoft.com/office/drawing/2014/main" id="{A87F3CCD-968F-164D-A53A-26F20A1C6983}"/>
              </a:ext>
            </a:extLst>
          </p:cNvPr>
          <p:cNvSpPr/>
          <p:nvPr/>
        </p:nvSpPr>
        <p:spPr>
          <a:xfrm>
            <a:off x="4459914" y="3429000"/>
            <a:ext cx="1092414" cy="1059366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9" name="Ring 58">
            <a:extLst>
              <a:ext uri="{FF2B5EF4-FFF2-40B4-BE49-F238E27FC236}">
                <a16:creationId xmlns:a16="http://schemas.microsoft.com/office/drawing/2014/main" id="{703D6230-027A-294E-A223-C08811B621F3}"/>
              </a:ext>
            </a:extLst>
          </p:cNvPr>
          <p:cNvSpPr/>
          <p:nvPr/>
        </p:nvSpPr>
        <p:spPr>
          <a:xfrm>
            <a:off x="10673172" y="3581654"/>
            <a:ext cx="1092414" cy="1466562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6755FB0-A268-6445-AD20-C09B1614FBCC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AD7554B-A575-A746-B81B-8434585EC8C1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46991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51D9D0-6E68-E144-A748-552B55E7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6" y="1775354"/>
            <a:ext cx="5291666" cy="33072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96C9511-FDE1-B444-BFF8-33022030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788582"/>
            <a:ext cx="5291667" cy="3280833"/>
          </a:xfrm>
          <a:prstGeom prst="rect">
            <a:avLst/>
          </a:prstGeom>
        </p:spPr>
      </p:pic>
      <p:pic>
        <p:nvPicPr>
          <p:cNvPr id="7" name="Grafik 6" descr="Pfeil: Leichte Kurve mit einfarbiger Füllung">
            <a:extLst>
              <a:ext uri="{FF2B5EF4-FFF2-40B4-BE49-F238E27FC236}">
                <a16:creationId xmlns:a16="http://schemas.microsoft.com/office/drawing/2014/main" id="{96371CDE-2E57-DB41-B8B8-D0508A415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275" y="5350274"/>
            <a:ext cx="914400" cy="914400"/>
          </a:xfrm>
          <a:prstGeom prst="rect">
            <a:avLst/>
          </a:prstGeom>
        </p:spPr>
      </p:pic>
      <p:sp>
        <p:nvSpPr>
          <p:cNvPr id="8" name="Ring 7">
            <a:extLst>
              <a:ext uri="{FF2B5EF4-FFF2-40B4-BE49-F238E27FC236}">
                <a16:creationId xmlns:a16="http://schemas.microsoft.com/office/drawing/2014/main" id="{6CD14EF7-315A-5546-AF73-2200EF45EF81}"/>
              </a:ext>
            </a:extLst>
          </p:cNvPr>
          <p:cNvSpPr/>
          <p:nvPr/>
        </p:nvSpPr>
        <p:spPr>
          <a:xfrm>
            <a:off x="8091328" y="4106673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B33BADF6-CA0D-4D4F-8346-A2515DAE25C1}"/>
              </a:ext>
            </a:extLst>
          </p:cNvPr>
          <p:cNvSpPr/>
          <p:nvPr/>
        </p:nvSpPr>
        <p:spPr>
          <a:xfrm>
            <a:off x="2622381" y="4106673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304E2C75-142D-404D-B785-5BD1114A3DDD}"/>
              </a:ext>
            </a:extLst>
          </p:cNvPr>
          <p:cNvSpPr/>
          <p:nvPr/>
        </p:nvSpPr>
        <p:spPr>
          <a:xfrm>
            <a:off x="1404479" y="3237096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Ring 10">
            <a:extLst>
              <a:ext uri="{FF2B5EF4-FFF2-40B4-BE49-F238E27FC236}">
                <a16:creationId xmlns:a16="http://schemas.microsoft.com/office/drawing/2014/main" id="{6A4AE710-2FD5-E047-8035-29F0A9569BBD}"/>
              </a:ext>
            </a:extLst>
          </p:cNvPr>
          <p:cNvSpPr/>
          <p:nvPr/>
        </p:nvSpPr>
        <p:spPr>
          <a:xfrm>
            <a:off x="7070173" y="3237096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00F60FE-5069-7A48-8B16-577E65AA11E9}"/>
              </a:ext>
            </a:extLst>
          </p:cNvPr>
          <p:cNvSpPr txBox="1"/>
          <p:nvPr/>
        </p:nvSpPr>
        <p:spPr>
          <a:xfrm>
            <a:off x="261976" y="159484"/>
            <a:ext cx="392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C433A"/>
                </a:solidFill>
              </a:rPr>
              <a:t>2. Verbesserung der </a:t>
            </a:r>
            <a:r>
              <a:rPr lang="de-DE" b="1" dirty="0">
                <a:solidFill>
                  <a:srgbClr val="4C433A"/>
                </a:solidFill>
              </a:rPr>
              <a:t>Buttons</a:t>
            </a:r>
            <a:r>
              <a:rPr lang="de-DE" dirty="0">
                <a:solidFill>
                  <a:srgbClr val="4C433A"/>
                </a:solidFill>
              </a:rPr>
              <a:t> (Punkt 2.3)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7A0475-2684-BA4A-990A-35B85DC4ABA0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850AFC-C73A-A742-9558-7310FADD972E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54180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DC6C36-FE56-0F47-B6D5-D2F31390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14255"/>
            <a:ext cx="5167185" cy="32294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67E52-8D72-AB40-920A-EA29E648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1814255"/>
            <a:ext cx="5167185" cy="3229490"/>
          </a:xfrm>
          <a:prstGeom prst="rect">
            <a:avLst/>
          </a:prstGeom>
        </p:spPr>
      </p:pic>
      <p:pic>
        <p:nvPicPr>
          <p:cNvPr id="24" name="Grafik 23" descr="Pfeil: Leichte Kurve mit einfarbiger Füllung">
            <a:extLst>
              <a:ext uri="{FF2B5EF4-FFF2-40B4-BE49-F238E27FC236}">
                <a16:creationId xmlns:a16="http://schemas.microsoft.com/office/drawing/2014/main" id="{017A86EE-90C0-A249-A179-D518D14AD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275" y="5043745"/>
            <a:ext cx="914400" cy="914400"/>
          </a:xfrm>
          <a:prstGeom prst="rect">
            <a:avLst/>
          </a:prstGeom>
        </p:spPr>
      </p:pic>
      <p:sp>
        <p:nvSpPr>
          <p:cNvPr id="26" name="Ring 25">
            <a:extLst>
              <a:ext uri="{FF2B5EF4-FFF2-40B4-BE49-F238E27FC236}">
                <a16:creationId xmlns:a16="http://schemas.microsoft.com/office/drawing/2014/main" id="{AA7474B2-DDC1-F342-BC2D-BEF329575158}"/>
              </a:ext>
            </a:extLst>
          </p:cNvPr>
          <p:cNvSpPr/>
          <p:nvPr/>
        </p:nvSpPr>
        <p:spPr>
          <a:xfrm>
            <a:off x="5375022" y="4526312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ing 26">
            <a:extLst>
              <a:ext uri="{FF2B5EF4-FFF2-40B4-BE49-F238E27FC236}">
                <a16:creationId xmlns:a16="http://schemas.microsoft.com/office/drawing/2014/main" id="{CB20AB43-6E3E-8543-9525-250DB2D5159D}"/>
              </a:ext>
            </a:extLst>
          </p:cNvPr>
          <p:cNvSpPr/>
          <p:nvPr/>
        </p:nvSpPr>
        <p:spPr>
          <a:xfrm>
            <a:off x="10776885" y="4526311"/>
            <a:ext cx="666920" cy="613905"/>
          </a:xfrm>
          <a:prstGeom prst="donut">
            <a:avLst>
              <a:gd name="adj" fmla="val 6187"/>
            </a:avLst>
          </a:prstGeom>
          <a:solidFill>
            <a:srgbClr val="4C433A"/>
          </a:solidFill>
          <a:ln>
            <a:solidFill>
              <a:srgbClr val="4C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97FA036-0682-CD40-9FCE-652585434EC3}"/>
              </a:ext>
            </a:extLst>
          </p:cNvPr>
          <p:cNvSpPr txBox="1"/>
          <p:nvPr/>
        </p:nvSpPr>
        <p:spPr>
          <a:xfrm>
            <a:off x="261976" y="159484"/>
            <a:ext cx="459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C433A"/>
                </a:solidFill>
              </a:rPr>
              <a:t>Änderung des </a:t>
            </a:r>
            <a:r>
              <a:rPr lang="de-DE" b="1" dirty="0">
                <a:solidFill>
                  <a:srgbClr val="4C433A"/>
                </a:solidFill>
              </a:rPr>
              <a:t>Informationsbuttons</a:t>
            </a:r>
            <a:r>
              <a:rPr lang="de-DE" dirty="0">
                <a:solidFill>
                  <a:srgbClr val="4C433A"/>
                </a:solidFill>
              </a:rPr>
              <a:t> (Punkt 2.1</a:t>
            </a:r>
            <a:r>
              <a:rPr lang="de-DE" dirty="0"/>
              <a:t>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F37CDC7-2CBD-6A42-942A-9CDC09DFC11A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816AFAE-2C65-BB4A-9586-4FE58F24C1CA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31478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06D297-490F-6C47-BEDD-D8F2E541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6" y="1781970"/>
            <a:ext cx="5291666" cy="329406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2D0A86-C5C1-F644-9587-77D7C191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781969"/>
            <a:ext cx="5291667" cy="3294061"/>
          </a:xfrm>
          <a:prstGeom prst="rect">
            <a:avLst/>
          </a:prstGeom>
        </p:spPr>
      </p:pic>
      <p:pic>
        <p:nvPicPr>
          <p:cNvPr id="9" name="Grafik 8" descr="Pfeil: Leichte Kurve mit einfarbiger Füllung">
            <a:extLst>
              <a:ext uri="{FF2B5EF4-FFF2-40B4-BE49-F238E27FC236}">
                <a16:creationId xmlns:a16="http://schemas.microsoft.com/office/drawing/2014/main" id="{87EA4C5D-47C1-E441-954A-24874D7B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275" y="5043745"/>
            <a:ext cx="914400" cy="9144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901B0DB-CEEF-1E40-AE2B-75CE23597440}"/>
              </a:ext>
            </a:extLst>
          </p:cNvPr>
          <p:cNvSpPr txBox="1"/>
          <p:nvPr/>
        </p:nvSpPr>
        <p:spPr>
          <a:xfrm>
            <a:off x="261976" y="159484"/>
            <a:ext cx="459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C433A"/>
                </a:solidFill>
              </a:rPr>
              <a:t>Änderung des </a:t>
            </a:r>
            <a:r>
              <a:rPr lang="de-DE" b="1" dirty="0">
                <a:solidFill>
                  <a:srgbClr val="4C433A"/>
                </a:solidFill>
              </a:rPr>
              <a:t>Informationsbuttons</a:t>
            </a:r>
            <a:r>
              <a:rPr lang="de-DE" dirty="0">
                <a:solidFill>
                  <a:srgbClr val="4C433A"/>
                </a:solidFill>
              </a:rPr>
              <a:t> (Punkt 2.1)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8E6CBA6-DB3D-1444-8D41-6269BD4D4F05}"/>
              </a:ext>
            </a:extLst>
          </p:cNvPr>
          <p:cNvSpPr txBox="1"/>
          <p:nvPr/>
        </p:nvSpPr>
        <p:spPr>
          <a:xfrm>
            <a:off x="10143827" y="-28075"/>
            <a:ext cx="33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C433A"/>
                </a:solidFill>
              </a:rPr>
              <a:t>Task 7 Prototype </a:t>
            </a:r>
            <a:r>
              <a:rPr lang="de-DE" sz="1200" dirty="0" err="1">
                <a:solidFill>
                  <a:srgbClr val="4C433A"/>
                </a:solidFill>
              </a:rPr>
              <a:t>Enhancement</a:t>
            </a:r>
            <a:endParaRPr lang="de-DE" sz="1200" dirty="0">
              <a:solidFill>
                <a:srgbClr val="4C433A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19DB17-881F-9A49-B8E9-DB9660803940}"/>
              </a:ext>
            </a:extLst>
          </p:cNvPr>
          <p:cNvSpPr txBox="1"/>
          <p:nvPr/>
        </p:nvSpPr>
        <p:spPr>
          <a:xfrm>
            <a:off x="-33482" y="6581001"/>
            <a:ext cx="12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4C433A"/>
                </a:solidFill>
              </a:rPr>
              <a:t>Yeram</a:t>
            </a:r>
            <a:r>
              <a:rPr lang="de-DE" sz="1200" dirty="0">
                <a:solidFill>
                  <a:srgbClr val="4C433A"/>
                </a:solidFill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318259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Macintosh PowerPoint</Application>
  <PresentationFormat>Breitbild</PresentationFormat>
  <Paragraphs>47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Yeram In</dc:creator>
  <cp:lastModifiedBy>Yeram In</cp:lastModifiedBy>
  <cp:revision>21</cp:revision>
  <dcterms:created xsi:type="dcterms:W3CDTF">2021-05-05T13:54:15Z</dcterms:created>
  <dcterms:modified xsi:type="dcterms:W3CDTF">2021-05-20T21:48:13Z</dcterms:modified>
</cp:coreProperties>
</file>